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914E6-0494-59F4-3827-240761EA1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9773FBA-DF14-3244-448F-420C34A94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73BA761-0C4B-CBA6-F41A-192BEEF1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6C86354-06E5-F298-86BB-EABAB094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D5DC7DA-B9C8-F3E9-D9D0-788AE146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992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D7D1AC-0556-0171-0771-98D5FA7F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558BD35-9E19-C6A2-EE06-3BE99E65A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E360A1-FBAD-272A-600D-3002B358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957D29D-6C54-5C67-650F-57ED3DD9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A1FE-4EC0-5334-D7FB-7A8086BB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865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316E931-1176-B77E-657B-848D8B8AF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A7E81FB-D1BB-5D06-C6E4-DDE1B44C4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989FD3-986B-8486-7026-B38BEB37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E0D8E95-A08B-2E80-9A98-F31229E3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830C485-0609-BB0F-D330-B161D6F5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700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5D1FF8-D278-FB4E-5E93-A42B4A5D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0B326D-9C23-3EB0-5ADA-02298583E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A37984C-5B51-D3FB-9B8B-BF5FBC890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54BEF2-AE6B-68ED-35FE-4EDCD07E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BE62699-9C7C-6687-E778-2B52E23D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064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34AD2B-FAF4-211B-64D8-F541CD3F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8C63AC5-5326-0BA2-0AA3-D948667D9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FEFDCB9-FFF9-FA5B-C3FA-1F92C7A7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5B7E8A0-2CD2-F95E-8331-6C41E5D3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EF8C094-CE48-EC12-79A8-A50FC6D4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539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FAA20A-D5BC-B736-9BC3-8B10DE48C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33BBDC-C416-384E-3B59-0710E5EAB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531D7E2-DD86-85BE-0458-784E04D85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03B725C-74B1-31B0-AD7E-137CAE13E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455D97A-4115-54E3-77E7-9FA81865C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B208FB-54E0-C7FA-D7E7-395C888C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185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E5CC34-8D17-EF56-C86F-32E9BDE3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5414E40-B9F4-CFAF-B4E3-F77A3F21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9D8F978-76C2-BB4E-9037-8ADD3660F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D8FD1CF-82A3-C1B6-9031-26A3DFC7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82BD833-ECC5-FAFC-65B2-081DD1CECA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F5E2BB1-74E6-15AB-AB63-D39185F1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14BF7D9-899C-E48B-892B-B22B2D54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33392D0-742D-39BA-10D6-EA247AD3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075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99125F-536A-035F-3ADC-0872B0B6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DB3A42D-2AB4-B05F-D99B-FB1213F0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B429903-7C05-4E70-8279-ECAEE90F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D00A288-E113-A90C-AE60-BA09F08E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678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CE9F4AD-785A-FC26-289D-E082DAA1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89DDAF5-13EB-A239-962F-2832E885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BA8693-29F9-A7A0-43EF-C6D427B0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700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DB4064-6EAA-AF54-CF3E-AF381E47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084400-DBE6-1644-BF40-BA9FA4FDE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7847134-7C84-8AAF-AB16-B595B7FFF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DFD7DB4-3060-6455-554F-1DF8E132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A55612E-3E64-1CFB-A900-DBA792AF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3741963-B0B6-F382-7929-FF49D95F1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07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69B064-1757-ADE8-6060-2525B9E7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79DE64A-8611-4C09-0472-C58FC32EB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BF84BBA-8851-D4A0-54D9-5F7445810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5DD66A2-EF3B-DA0B-DC34-7E863F4D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9657AA0-4A65-CC65-91C0-FD442D34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CEAEDDF-57D5-016C-9E89-767A0BE0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409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5B47634-E342-EE0F-AB1B-D990B3C4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38B9E41-F9E1-C21B-C5F6-FB61A75CB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D461FF-E1BF-B3C8-74CF-1B159D960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3F967-8906-49FB-86E9-59FA5B542019}" type="datetimeFigureOut">
              <a:rPr lang="ko-KR" altLang="en-US" smtClean="0"/>
              <a:t>2024-05-13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667908-BA14-8481-56D3-1CF746BB0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CA0786-3ABA-D037-350F-F36E1D60A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6E80-D12B-4359-9016-0929E37EC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57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35F500-02A7-558F-6492-ADB6527EE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2125"/>
            <a:ext cx="9144000" cy="1295522"/>
          </a:xfrm>
        </p:spPr>
        <p:txBody>
          <a:bodyPr/>
          <a:lstStyle/>
          <a:p>
            <a:r>
              <a:rPr lang="ko-KR" altLang="en-US" dirty="0"/>
              <a:t>신림선 도시철도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57730CA-A640-DD3A-71D1-60B8143EE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수익시설</a:t>
            </a:r>
            <a:r>
              <a:rPr lang="en-US" altLang="ko-KR" dirty="0"/>
              <a:t>(</a:t>
            </a:r>
            <a:r>
              <a:rPr lang="ko-KR" altLang="en-US" dirty="0"/>
              <a:t>상가</a:t>
            </a:r>
            <a:r>
              <a:rPr lang="en-US" altLang="ko-KR" dirty="0"/>
              <a:t>) </a:t>
            </a:r>
            <a:r>
              <a:rPr lang="ko-KR" altLang="en-US" dirty="0"/>
              <a:t>임대 관련</a:t>
            </a:r>
            <a:endParaRPr lang="en-US" altLang="ko-KR" dirty="0"/>
          </a:p>
          <a:p>
            <a:r>
              <a:rPr lang="ko-KR" altLang="en-US" dirty="0"/>
              <a:t>임대대상 상세내역 및 위치도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남서울경전철㈜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E8E23C-F475-DC4D-C1E2-8E0D57C7A1E0}"/>
              </a:ext>
            </a:extLst>
          </p:cNvPr>
          <p:cNvSpPr txBox="1"/>
          <p:nvPr/>
        </p:nvSpPr>
        <p:spPr>
          <a:xfrm>
            <a:off x="242047" y="282388"/>
            <a:ext cx="149271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4000" dirty="0"/>
              <a:t>별첨</a:t>
            </a:r>
            <a:r>
              <a:rPr lang="en-US" altLang="ko-KR" sz="4000" dirty="0"/>
              <a:t>2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4321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115672-C6B5-F4B3-CE00-23E73235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◎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면적상세</a:t>
            </a:r>
            <a:endParaRPr lang="ko-KR" altLang="en-US" dirty="0"/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E5EDC33C-2317-935E-7CA6-369E2C4D2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7386"/>
              </p:ext>
            </p:extLst>
          </p:nvPr>
        </p:nvGraphicFramePr>
        <p:xfrm>
          <a:off x="1504460" y="1668523"/>
          <a:ext cx="9538675" cy="1771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136">
                  <a:extLst>
                    <a:ext uri="{9D8B030D-6E8A-4147-A177-3AD203B41FA5}">
                      <a16:colId xmlns:a16="http://schemas.microsoft.com/office/drawing/2014/main" val="3512575297"/>
                    </a:ext>
                  </a:extLst>
                </a:gridCol>
                <a:gridCol w="2062065">
                  <a:extLst>
                    <a:ext uri="{9D8B030D-6E8A-4147-A177-3AD203B41FA5}">
                      <a16:colId xmlns:a16="http://schemas.microsoft.com/office/drawing/2014/main" val="3428024157"/>
                    </a:ext>
                  </a:extLst>
                </a:gridCol>
                <a:gridCol w="2637004">
                  <a:extLst>
                    <a:ext uri="{9D8B030D-6E8A-4147-A177-3AD203B41FA5}">
                      <a16:colId xmlns:a16="http://schemas.microsoft.com/office/drawing/2014/main" val="2575815170"/>
                    </a:ext>
                  </a:extLst>
                </a:gridCol>
                <a:gridCol w="1907735">
                  <a:extLst>
                    <a:ext uri="{9D8B030D-6E8A-4147-A177-3AD203B41FA5}">
                      <a16:colId xmlns:a16="http://schemas.microsoft.com/office/drawing/2014/main" val="1712141181"/>
                    </a:ext>
                  </a:extLst>
                </a:gridCol>
                <a:gridCol w="1907735">
                  <a:extLst>
                    <a:ext uri="{9D8B030D-6E8A-4147-A177-3AD203B41FA5}">
                      <a16:colId xmlns:a16="http://schemas.microsoft.com/office/drawing/2014/main" val="412442574"/>
                    </a:ext>
                  </a:extLst>
                </a:gridCol>
              </a:tblGrid>
              <a:tr h="59034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구 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solidFill>
                            <a:schemeClr val="tx1"/>
                          </a:solidFill>
                        </a:rPr>
                        <a:t>역사명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면적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r>
                        <a:rPr lang="en-US" altLang="ko-K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평수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비고</a:t>
                      </a: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55398"/>
                  </a:ext>
                </a:extLst>
              </a:tr>
              <a:tr h="5903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101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>
                          <a:solidFill>
                            <a:schemeClr val="tx1"/>
                          </a:solidFill>
                        </a:rPr>
                        <a:t>샛강역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217.66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65.95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PAID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ZONE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374669"/>
                  </a:ext>
                </a:extLst>
              </a:tr>
              <a:tr h="5903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111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관악산역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204.58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61.99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399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34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3976971-2620-4CE0-C125-CF21AE0A6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876328"/>
              </p:ext>
            </p:extLst>
          </p:nvPr>
        </p:nvGraphicFramePr>
        <p:xfrm>
          <a:off x="1646732" y="1600532"/>
          <a:ext cx="9867243" cy="1245305"/>
        </p:xfrm>
        <a:graphic>
          <a:graphicData uri="http://schemas.openxmlformats.org/drawingml/2006/table">
            <a:tbl>
              <a:tblPr/>
              <a:tblGrid>
                <a:gridCol w="2614950">
                  <a:extLst>
                    <a:ext uri="{9D8B030D-6E8A-4147-A177-3AD203B41FA5}">
                      <a16:colId xmlns:a16="http://schemas.microsoft.com/office/drawing/2014/main" val="3636597303"/>
                    </a:ext>
                  </a:extLst>
                </a:gridCol>
                <a:gridCol w="2020288">
                  <a:extLst>
                    <a:ext uri="{9D8B030D-6E8A-4147-A177-3AD203B41FA5}">
                      <a16:colId xmlns:a16="http://schemas.microsoft.com/office/drawing/2014/main" val="1649402790"/>
                    </a:ext>
                  </a:extLst>
                </a:gridCol>
                <a:gridCol w="3083945">
                  <a:extLst>
                    <a:ext uri="{9D8B030D-6E8A-4147-A177-3AD203B41FA5}">
                      <a16:colId xmlns:a16="http://schemas.microsoft.com/office/drawing/2014/main" val="2141651631"/>
                    </a:ext>
                  </a:extLst>
                </a:gridCol>
                <a:gridCol w="2148060">
                  <a:extLst>
                    <a:ext uri="{9D8B030D-6E8A-4147-A177-3AD203B41FA5}">
                      <a16:colId xmlns:a16="http://schemas.microsoft.com/office/drawing/2014/main" val="561098034"/>
                    </a:ext>
                  </a:extLst>
                </a:gridCol>
              </a:tblGrid>
              <a:tr h="70027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임대시설물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면적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㎡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기초금액</a:t>
                      </a:r>
                      <a:r>
                        <a:rPr lang="en-US" altLang="ko-KR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(VAT</a:t>
                      </a: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포함</a:t>
                      </a:r>
                      <a:r>
                        <a:rPr lang="en-US" altLang="ko-KR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총 액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(5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비고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907" marR="17907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258098"/>
                  </a:ext>
                </a:extLst>
              </a:tr>
              <a:tr h="54503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70" dirty="0" err="1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샛강역</a:t>
                      </a:r>
                      <a:r>
                        <a:rPr lang="ko-KR" altLang="en-US" sz="1800" b="1" kern="0" spc="-7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상가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굴림체" panose="020B0609000101010101" pitchFamily="49" charset="-127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217.66</a:t>
                      </a:r>
                      <a:endParaRPr lang="en-US" sz="1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235,072,800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원</a:t>
                      </a:r>
                      <a:endParaRPr lang="en-US" altLang="ko-KR" sz="1800" b="1" kern="0" spc="0" dirty="0">
                        <a:solidFill>
                          <a:srgbClr val="000000"/>
                        </a:solidFill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PAID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 </a:t>
                      </a: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ZONE</a:t>
                      </a:r>
                      <a:endParaRPr lang="en-US" sz="1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907" marR="17907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25362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F8232D7-FCD9-5754-6982-428B9E5B3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77041"/>
            <a:ext cx="509626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◎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임대시설물 현황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735006E-08F9-88D5-D553-72B7B794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15" y="3237721"/>
            <a:ext cx="8793027" cy="3440147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89301ADA-3E7C-6DED-771F-6579AD032B1D}"/>
              </a:ext>
            </a:extLst>
          </p:cNvPr>
          <p:cNvSpPr/>
          <p:nvPr/>
        </p:nvSpPr>
        <p:spPr>
          <a:xfrm>
            <a:off x="5432768" y="4536839"/>
            <a:ext cx="933061" cy="87707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026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8E02DA-2D20-847D-FB83-1DCF2E6A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샛강역</a:t>
            </a:r>
            <a:r>
              <a:rPr lang="ko-KR" altLang="en-US" dirty="0"/>
              <a:t> 상가 사진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A7C6D95-16D1-8705-CFD7-61ED53E2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80" y="2286000"/>
            <a:ext cx="5601682" cy="315374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6CDD4FC-4585-D28C-F6CD-46E579DF6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303" y="2285999"/>
            <a:ext cx="5601682" cy="3153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EC6259-8B38-664C-387A-D87458006589}"/>
              </a:ext>
            </a:extLst>
          </p:cNvPr>
          <p:cNvSpPr txBox="1"/>
          <p:nvPr/>
        </p:nvSpPr>
        <p:spPr>
          <a:xfrm>
            <a:off x="6035029" y="5824248"/>
            <a:ext cx="578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</a:t>
            </a:r>
            <a:r>
              <a:rPr lang="ko-KR" altLang="en-US" dirty="0"/>
              <a:t>상가 공간에 설치된 시설물은 임대 개시 전 철거 예정</a:t>
            </a:r>
          </a:p>
        </p:txBody>
      </p:sp>
    </p:spTree>
    <p:extLst>
      <p:ext uri="{BB962C8B-B14F-4D97-AF65-F5344CB8AC3E}">
        <p14:creationId xmlns:p14="http://schemas.microsoft.com/office/powerpoint/2010/main" val="4243787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3976971-2620-4CE0-C125-CF21AE0A6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159269"/>
              </p:ext>
            </p:extLst>
          </p:nvPr>
        </p:nvGraphicFramePr>
        <p:xfrm>
          <a:off x="1646732" y="1600532"/>
          <a:ext cx="9867243" cy="1245305"/>
        </p:xfrm>
        <a:graphic>
          <a:graphicData uri="http://schemas.openxmlformats.org/drawingml/2006/table">
            <a:tbl>
              <a:tblPr/>
              <a:tblGrid>
                <a:gridCol w="2614950">
                  <a:extLst>
                    <a:ext uri="{9D8B030D-6E8A-4147-A177-3AD203B41FA5}">
                      <a16:colId xmlns:a16="http://schemas.microsoft.com/office/drawing/2014/main" val="3636597303"/>
                    </a:ext>
                  </a:extLst>
                </a:gridCol>
                <a:gridCol w="2020288">
                  <a:extLst>
                    <a:ext uri="{9D8B030D-6E8A-4147-A177-3AD203B41FA5}">
                      <a16:colId xmlns:a16="http://schemas.microsoft.com/office/drawing/2014/main" val="1649402790"/>
                    </a:ext>
                  </a:extLst>
                </a:gridCol>
                <a:gridCol w="3083945">
                  <a:extLst>
                    <a:ext uri="{9D8B030D-6E8A-4147-A177-3AD203B41FA5}">
                      <a16:colId xmlns:a16="http://schemas.microsoft.com/office/drawing/2014/main" val="2141651631"/>
                    </a:ext>
                  </a:extLst>
                </a:gridCol>
                <a:gridCol w="2148060">
                  <a:extLst>
                    <a:ext uri="{9D8B030D-6E8A-4147-A177-3AD203B41FA5}">
                      <a16:colId xmlns:a16="http://schemas.microsoft.com/office/drawing/2014/main" val="561098034"/>
                    </a:ext>
                  </a:extLst>
                </a:gridCol>
              </a:tblGrid>
              <a:tr h="70027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임대시설물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면적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㎡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기초금액</a:t>
                      </a:r>
                      <a:r>
                        <a:rPr lang="en-US" altLang="ko-KR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(VAT</a:t>
                      </a: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포함</a:t>
                      </a:r>
                      <a:r>
                        <a:rPr lang="en-US" altLang="ko-KR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총 액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(5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년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)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-40"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비고</a:t>
                      </a:r>
                      <a:endParaRPr lang="ko-KR" altLang="en-US" sz="18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907" marR="17907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258098"/>
                  </a:ext>
                </a:extLst>
              </a:tr>
              <a:tr h="545035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kern="0" spc="-7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관악산역 상가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굴림체" panose="020B0609000101010101" pitchFamily="49" charset="-127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204.58</a:t>
                      </a:r>
                      <a:endParaRPr lang="en-US" sz="1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220,946,400</a:t>
                      </a:r>
                      <a:r>
                        <a:rPr lang="ko-KR" altLang="en-US" sz="1800" b="1" kern="0" spc="0" dirty="0">
                          <a:solidFill>
                            <a:srgbClr val="000000"/>
                          </a:solidFill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원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17907" marR="17907" marT="17907" marB="17907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25362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F8232D7-FCD9-5754-6982-428B9E5B3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77041"/>
            <a:ext cx="509626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◎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임대시설물 현황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1E8F73B-E1E8-E4A5-6E4E-5DDA9BB90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15" y="3067597"/>
            <a:ext cx="8688012" cy="3588199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89301ADA-3E7C-6DED-771F-6579AD032B1D}"/>
              </a:ext>
            </a:extLst>
          </p:cNvPr>
          <p:cNvSpPr/>
          <p:nvPr/>
        </p:nvSpPr>
        <p:spPr>
          <a:xfrm>
            <a:off x="8896738" y="4767943"/>
            <a:ext cx="751115" cy="625599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860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8E02DA-2D20-847D-FB83-1DCF2E6A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관악산역 상가 사진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3EB997-A495-1460-5EF8-0661D0ECB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020" y="1690689"/>
            <a:ext cx="5601682" cy="235879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947697A-C9FE-B051-C36F-DEF19BB98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99" y="1690687"/>
            <a:ext cx="5601682" cy="315374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23C40B2-B58C-1509-633C-9C96308BB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020" y="4346119"/>
            <a:ext cx="5601684" cy="235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B72C69-64B4-95F6-4E02-8DC229B0227E}"/>
              </a:ext>
            </a:extLst>
          </p:cNvPr>
          <p:cNvSpPr txBox="1"/>
          <p:nvPr/>
        </p:nvSpPr>
        <p:spPr>
          <a:xfrm>
            <a:off x="312044" y="5674959"/>
            <a:ext cx="578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</a:t>
            </a:r>
            <a:r>
              <a:rPr lang="ko-KR" altLang="en-US" dirty="0"/>
              <a:t>상가 공간에 설치된 시설물은 임대 개시 전 철거 예정</a:t>
            </a:r>
          </a:p>
        </p:txBody>
      </p:sp>
    </p:spTree>
    <p:extLst>
      <p:ext uri="{BB962C8B-B14F-4D97-AF65-F5344CB8AC3E}">
        <p14:creationId xmlns:p14="http://schemas.microsoft.com/office/powerpoint/2010/main" val="3308458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115</Words>
  <Application>Microsoft Office PowerPoint</Application>
  <PresentationFormat>와이드스크린</PresentationFormat>
  <Paragraphs>44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HY헤드라인M</vt:lpstr>
      <vt:lpstr>굴림</vt:lpstr>
      <vt:lpstr>굴림체</vt:lpstr>
      <vt:lpstr>맑은 고딕</vt:lpstr>
      <vt:lpstr>한컴바탕</vt:lpstr>
      <vt:lpstr>함초롬바탕</vt:lpstr>
      <vt:lpstr>Arial</vt:lpstr>
      <vt:lpstr>Office 테마</vt:lpstr>
      <vt:lpstr>신림선 도시철도</vt:lpstr>
      <vt:lpstr>◎ 면적상세</vt:lpstr>
      <vt:lpstr>◎ 임대시설물 현황</vt:lpstr>
      <vt:lpstr>샛강역 상가 사진</vt:lpstr>
      <vt:lpstr>◎ 임대시설물 현황</vt:lpstr>
      <vt:lpstr>관악산역 상가 사진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신림선 도시철도</dc:title>
  <dc:creator>김 송</dc:creator>
  <cp:lastModifiedBy>송 김</cp:lastModifiedBy>
  <cp:revision>6</cp:revision>
  <cp:lastPrinted>2024-05-13T04:57:11Z</cp:lastPrinted>
  <dcterms:created xsi:type="dcterms:W3CDTF">2023-10-25T08:06:49Z</dcterms:created>
  <dcterms:modified xsi:type="dcterms:W3CDTF">2024-05-13T05:01:34Z</dcterms:modified>
</cp:coreProperties>
</file>